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mai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plotArea>
      <c:layout/>
      <c:lineChart>
        <c:grouping val="stacked"/>
        <c:ser>
          <c:idx val="0"/>
          <c:order val="0"/>
          <c:tx>
            <c:strRef>
              <c:f>Sheet1!$F$121</c:f>
              <c:strCache>
                <c:ptCount val="1"/>
                <c:pt idx="0">
                  <c:v>humidity</c:v>
                </c:pt>
              </c:strCache>
            </c:strRef>
          </c:tx>
          <c:val>
            <c:numRef>
              <c:f>Sheet1!$F$122:$F$157</c:f>
              <c:numCache>
                <c:formatCode>General</c:formatCode>
                <c:ptCount val="36"/>
                <c:pt idx="0">
                  <c:v>45.186157200000011</c:v>
                </c:pt>
                <c:pt idx="1">
                  <c:v>70.846757819999894</c:v>
                </c:pt>
                <c:pt idx="2">
                  <c:v>70.604856509999948</c:v>
                </c:pt>
                <c:pt idx="3">
                  <c:v>77.375301309999884</c:v>
                </c:pt>
                <c:pt idx="4">
                  <c:v>70.189190400000001</c:v>
                </c:pt>
                <c:pt idx="5">
                  <c:v>74.434917540000058</c:v>
                </c:pt>
                <c:pt idx="6">
                  <c:v>64.323763740000004</c:v>
                </c:pt>
                <c:pt idx="7">
                  <c:v>53.022557260000013</c:v>
                </c:pt>
                <c:pt idx="8">
                  <c:v>72.477574279999999</c:v>
                </c:pt>
                <c:pt idx="9">
                  <c:v>53.155183700000002</c:v>
                </c:pt>
                <c:pt idx="10">
                  <c:v>79.800382579999905</c:v>
                </c:pt>
                <c:pt idx="11">
                  <c:v>74.065585389999981</c:v>
                </c:pt>
                <c:pt idx="12">
                  <c:v>72.383859240000007</c:v>
                </c:pt>
                <c:pt idx="13">
                  <c:v>76.439481400000005</c:v>
                </c:pt>
                <c:pt idx="14">
                  <c:v>68.732293049999996</c:v>
                </c:pt>
                <c:pt idx="15">
                  <c:v>66.629735589999896</c:v>
                </c:pt>
                <c:pt idx="16">
                  <c:v>31.937830720000019</c:v>
                </c:pt>
                <c:pt idx="17">
                  <c:v>62.773840930000013</c:v>
                </c:pt>
                <c:pt idx="18">
                  <c:v>75.512362449999998</c:v>
                </c:pt>
                <c:pt idx="19">
                  <c:v>71.244172270000007</c:v>
                </c:pt>
                <c:pt idx="20">
                  <c:v>71.861537760000004</c:v>
                </c:pt>
                <c:pt idx="21">
                  <c:v>78.606760280000003</c:v>
                </c:pt>
                <c:pt idx="22">
                  <c:v>68.240343730000006</c:v>
                </c:pt>
                <c:pt idx="23">
                  <c:v>66.642416740000002</c:v>
                </c:pt>
                <c:pt idx="24">
                  <c:v>68.017768720000007</c:v>
                </c:pt>
                <c:pt idx="25">
                  <c:v>37.484423709999994</c:v>
                </c:pt>
                <c:pt idx="26">
                  <c:v>70.36428875</c:v>
                </c:pt>
                <c:pt idx="27">
                  <c:v>74.697616280000076</c:v>
                </c:pt>
                <c:pt idx="28">
                  <c:v>70.598762620000002</c:v>
                </c:pt>
                <c:pt idx="29">
                  <c:v>67.700798849999941</c:v>
                </c:pt>
                <c:pt idx="30">
                  <c:v>67.784809280000076</c:v>
                </c:pt>
                <c:pt idx="31">
                  <c:v>76.875042309999884</c:v>
                </c:pt>
                <c:pt idx="32">
                  <c:v>77.159038339999853</c:v>
                </c:pt>
                <c:pt idx="33">
                  <c:v>66.861508839999942</c:v>
                </c:pt>
                <c:pt idx="34">
                  <c:v>76.361909040000057</c:v>
                </c:pt>
                <c:pt idx="35">
                  <c:v>81.89547976999998</c:v>
                </c:pt>
              </c:numCache>
            </c:numRef>
          </c:val>
          <c:bubble3D val="1"/>
        </c:ser>
        <c:ser>
          <c:idx val="1"/>
          <c:order val="1"/>
          <c:tx>
            <c:strRef>
              <c:f>Sheet1!$G$121</c:f>
              <c:strCache>
                <c:ptCount val="1"/>
                <c:pt idx="0">
                  <c:v>pressure</c:v>
                </c:pt>
              </c:strCache>
            </c:strRef>
          </c:tx>
          <c:val>
            <c:numRef>
              <c:f>Sheet1!$G$122:$G$157</c:f>
              <c:numCache>
                <c:formatCode>General</c:formatCode>
                <c:ptCount val="36"/>
                <c:pt idx="0">
                  <c:v>1012.292185</c:v>
                </c:pt>
                <c:pt idx="1">
                  <c:v>1020.6854480000004</c:v>
                </c:pt>
                <c:pt idx="2">
                  <c:v>991.17256509999959</c:v>
                </c:pt>
                <c:pt idx="3">
                  <c:v>1019.8613139999995</c:v>
                </c:pt>
                <c:pt idx="4">
                  <c:v>1020.092994</c:v>
                </c:pt>
                <c:pt idx="5">
                  <c:v>1018.895549</c:v>
                </c:pt>
                <c:pt idx="6">
                  <c:v>1018.902795</c:v>
                </c:pt>
                <c:pt idx="7">
                  <c:v>1011.976359</c:v>
                </c:pt>
                <c:pt idx="8">
                  <c:v>1019.137973</c:v>
                </c:pt>
                <c:pt idx="9">
                  <c:v>1002.0392479999996</c:v>
                </c:pt>
                <c:pt idx="10">
                  <c:v>1017.550804</c:v>
                </c:pt>
                <c:pt idx="11">
                  <c:v>1019.62647</c:v>
                </c:pt>
                <c:pt idx="12">
                  <c:v>1019.202762</c:v>
                </c:pt>
                <c:pt idx="13">
                  <c:v>1021.238561</c:v>
                </c:pt>
                <c:pt idx="14">
                  <c:v>1011.03498</c:v>
                </c:pt>
                <c:pt idx="15">
                  <c:v>1016.2827040000004</c:v>
                </c:pt>
                <c:pt idx="16">
                  <c:v>1013.6596479999995</c:v>
                </c:pt>
                <c:pt idx="17">
                  <c:v>1015.912735</c:v>
                </c:pt>
                <c:pt idx="18">
                  <c:v>1020.2346209999995</c:v>
                </c:pt>
                <c:pt idx="19">
                  <c:v>1017.444071</c:v>
                </c:pt>
                <c:pt idx="20">
                  <c:v>1016.424953</c:v>
                </c:pt>
                <c:pt idx="21">
                  <c:v>1015.9019970000001</c:v>
                </c:pt>
                <c:pt idx="22">
                  <c:v>1020.3709710000005</c:v>
                </c:pt>
                <c:pt idx="23">
                  <c:v>1017.0189769999999</c:v>
                </c:pt>
                <c:pt idx="24">
                  <c:v>1020.250193</c:v>
                </c:pt>
                <c:pt idx="25">
                  <c:v>1013.2973420000004</c:v>
                </c:pt>
                <c:pt idx="26">
                  <c:v>1019.255491</c:v>
                </c:pt>
                <c:pt idx="27">
                  <c:v>1019.2683820000004</c:v>
                </c:pt>
                <c:pt idx="28">
                  <c:v>1019.566338</c:v>
                </c:pt>
                <c:pt idx="29">
                  <c:v>1017.9364219999995</c:v>
                </c:pt>
                <c:pt idx="30">
                  <c:v>1017.524491</c:v>
                </c:pt>
                <c:pt idx="31">
                  <c:v>1018.843872</c:v>
                </c:pt>
                <c:pt idx="32">
                  <c:v>1021.0012159999995</c:v>
                </c:pt>
                <c:pt idx="33">
                  <c:v>1013.8154679999996</c:v>
                </c:pt>
                <c:pt idx="34">
                  <c:v>1018.2744350000007</c:v>
                </c:pt>
                <c:pt idx="35">
                  <c:v>1018.130915</c:v>
                </c:pt>
              </c:numCache>
            </c:numRef>
          </c:val>
          <c:bubble3D val="1"/>
        </c:ser>
        <c:marker val="1"/>
        <c:axId val="37597568"/>
        <c:axId val="37599872"/>
      </c:lineChart>
      <c:catAx>
        <c:axId val="37597568"/>
        <c:scaling>
          <c:orientation val="minMax"/>
        </c:scaling>
        <c:axPos val="b"/>
        <c:majorTickMark val="none"/>
        <c:tickLblPos val="nextTo"/>
        <c:crossAx val="37599872"/>
        <c:crosses val="autoZero"/>
        <c:auto val="1"/>
        <c:lblAlgn val="ctr"/>
        <c:lblOffset val="100"/>
      </c:catAx>
      <c:valAx>
        <c:axId val="37599872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spPr>
          <a:ln w="9525">
            <a:noFill/>
          </a:ln>
        </c:spPr>
        <c:crossAx val="37597568"/>
        <c:crosses val="autoZero"/>
        <c:crossBetween val="between"/>
      </c:valAx>
    </c:plotArea>
    <c:legend>
      <c:legendPos val="b"/>
      <c:layout/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2362199"/>
          </a:xfrm>
        </p:spPr>
        <p:txBody>
          <a:bodyPr/>
          <a:lstStyle/>
          <a:p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  <a:latin typeface="Bahnschrift SemiBold Condensed" pitchFamily="34" charset="0"/>
              </a:rPr>
              <a:t>WEATHER ANALYSIS CAPSTONE PROJECT</a:t>
            </a:r>
            <a:endParaRPr lang="en-US" b="1" i="1" dirty="0">
              <a:solidFill>
                <a:schemeClr val="accent5">
                  <a:lumMod val="75000"/>
                </a:schemeClr>
              </a:solidFill>
              <a:latin typeface="Bahnschrift SemiBold Condensed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SUBMITTED BY</a:t>
            </a:r>
          </a:p>
          <a:p>
            <a:r>
              <a:rPr lang="en-US" i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itchFamily="82" charset="0"/>
              </a:rPr>
              <a:t>A S ARUNDHATI ROUTRAY</a:t>
            </a:r>
            <a:endParaRPr lang="en-US" i="1" dirty="0">
              <a:solidFill>
                <a:schemeClr val="accent2">
                  <a:lumMod val="60000"/>
                  <a:lumOff val="40000"/>
                </a:schemeClr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52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77078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9.Are there any notable differences in temperature trends between northern and southern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hemisphere cities over the year? How do they relate to season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9144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762000"/>
            <a:ext cx="798195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10What are the consequences of prolonged periods of extreme cold or </a:t>
            </a:r>
            <a:endParaRPr lang="en-US" dirty="0" smtClean="0"/>
          </a:p>
          <a:p>
            <a:r>
              <a:rPr lang="en-US" i="1" u="sng" dirty="0" smtClean="0"/>
              <a:t>heat in specific cities? </a:t>
            </a:r>
            <a:endParaRPr lang="en-US" dirty="0" smtClean="0"/>
          </a:p>
          <a:p>
            <a:r>
              <a:rPr lang="en-US" i="1" u="sng" dirty="0" smtClean="0"/>
              <a:t>How do residents adapt to such conditions?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5963" y="1371600"/>
            <a:ext cx="5172075" cy="47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Investigate whether temperature anomalies (unusual deviations from the norm)</a:t>
            </a:r>
            <a:endParaRPr lang="en-US" dirty="0" smtClean="0"/>
          </a:p>
          <a:p>
            <a:r>
              <a:rPr lang="en-US" i="1" u="sng" dirty="0" smtClean="0"/>
              <a:t> coincide with certain</a:t>
            </a:r>
            <a:endParaRPr lang="en-US" dirty="0" smtClean="0"/>
          </a:p>
          <a:p>
            <a:r>
              <a:rPr lang="en-US" i="1" u="sng" dirty="0" smtClean="0"/>
              <a:t> events or environmental factors in specific cities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23988"/>
            <a:ext cx="5400675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533400"/>
            <a:ext cx="7086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12</a:t>
            </a:r>
            <a:endParaRPr lang="en-US" dirty="0" smtClean="0"/>
          </a:p>
          <a:p>
            <a:r>
              <a:rPr lang="en-US" b="1" i="1" u="sng" dirty="0" smtClean="0"/>
              <a:t>Analyze the impact of temperature on energy consumption patterns in cities. </a:t>
            </a:r>
            <a:endParaRPr lang="en-US" b="1" dirty="0" smtClean="0"/>
          </a:p>
          <a:p>
            <a:r>
              <a:rPr lang="en-US" b="1" i="1" u="sng" dirty="0" smtClean="0"/>
              <a:t>Are there noticeable trends or correlations</a:t>
            </a:r>
            <a:r>
              <a:rPr lang="en-US" i="1" u="sng" dirty="0" smtClean="0"/>
              <a:t>?</a:t>
            </a:r>
          </a:p>
          <a:p>
            <a:endParaRPr lang="en-US" i="1" u="sng" dirty="0" smtClean="0"/>
          </a:p>
          <a:p>
            <a:endParaRPr lang="en-US" dirty="0" smtClean="0"/>
          </a:p>
          <a:p>
            <a:r>
              <a:rPr lang="en-US" dirty="0" smtClean="0"/>
              <a:t>As the temperature increases the energy consumption pattern increases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13</a:t>
            </a:r>
          </a:p>
          <a:p>
            <a:r>
              <a:rPr lang="en-US" b="1" i="1" u="sng" dirty="0" smtClean="0"/>
              <a:t>How do specific wind patterns impact air quality and pollution dispersion in urban areas? </a:t>
            </a:r>
            <a:endParaRPr lang="en-US" b="1" dirty="0" smtClean="0"/>
          </a:p>
          <a:p>
            <a:r>
              <a:rPr lang="en-US" b="1" i="1" u="sng" dirty="0" smtClean="0"/>
              <a:t>Analyze wind direction data for insi</a:t>
            </a:r>
            <a:r>
              <a:rPr lang="en-US" i="1" u="sng" dirty="0" smtClean="0"/>
              <a:t>ghts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As the wind direction and speed increases the pollution and dispersion also increases.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048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Identify cities prone to strong winds and the potential consequences, </a:t>
            </a:r>
            <a:endParaRPr lang="en-US" dirty="0" smtClean="0"/>
          </a:p>
          <a:p>
            <a:r>
              <a:rPr lang="en-US" i="1" u="sng" dirty="0" smtClean="0"/>
              <a:t>such as increased risk of natural disasters or challenges for</a:t>
            </a:r>
            <a:endParaRPr lang="en-US" dirty="0" smtClean="0"/>
          </a:p>
          <a:p>
            <a:r>
              <a:rPr lang="en-US" i="1" u="sng" dirty="0" smtClean="0"/>
              <a:t> transportation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75" y="1547813"/>
            <a:ext cx="35242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15.Explore whether wind speed and direction influence the</a:t>
            </a:r>
            <a:endParaRPr lang="en-US" dirty="0" smtClean="0"/>
          </a:p>
          <a:p>
            <a:r>
              <a:rPr lang="en-US" i="1" u="sng" dirty="0" smtClean="0"/>
              <a:t> frequency and severity of weather-related events (e.g., hurricanes,</a:t>
            </a:r>
            <a:endParaRPr lang="en-US" dirty="0" smtClean="0"/>
          </a:p>
          <a:p>
            <a:r>
              <a:rPr lang="en-US" i="1" u="sng" dirty="0" smtClean="0"/>
              <a:t> storms) in coastal cities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534400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38100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1.Can you create a geographical map in Power BI showing the distribution of cities in the dataset based on their latitude and longitude?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C:\Users\USER\Desktop\eda\POWERBI\Screenshot (74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8153400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2.In Power BI, can you create a bar chart representing the top 10 countries with the highest number of cities in the dataset?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C:\Users\USER\Desktop\eda\POWERBI\Screenshot (75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43752"/>
            <a:ext cx="3657600" cy="450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495800" y="4572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3.How does the distribution of cities in terms of latitude vary across different continents? Create a scatter plot in Power BI to illustrate this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Picture 4" descr="C:\Users\USER\Desktop\eda\POWERBI\Screenshot (76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1996372"/>
            <a:ext cx="4191000" cy="440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.Create a line chart in Power BI to display the temperature trends over time for a selected city. Highlight extreme temperature events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C:\Users\USER\Desktop\eda\POWERBI\Screenshot (77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0200"/>
            <a:ext cx="434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48200" y="4572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5How does humidity vary across different cities? Generate a </a:t>
            </a:r>
            <a:r>
              <a:rPr lang="en-US" i="1" u="sng" dirty="0" err="1" smtClean="0"/>
              <a:t>heatmap</a:t>
            </a:r>
            <a:r>
              <a:rPr lang="en-US" i="1" u="sng" dirty="0" smtClean="0"/>
              <a:t> in Power BI to visualize this variation</a:t>
            </a:r>
            <a:endParaRPr lang="en-US" dirty="0"/>
          </a:p>
        </p:txBody>
      </p:sp>
      <p:pic>
        <p:nvPicPr>
          <p:cNvPr id="8" name="Picture 7" descr="C:\Users\USER\Desktop\eda\POWERBI\Screenshot (72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00201"/>
            <a:ext cx="411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6Can you create a time-series chart in Power BI showing the relationship between wind speed and air pressure for a specific city?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C:\Users\USER\Desktop\eda\POWERBI\Screenshot (78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43000"/>
            <a:ext cx="663011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AutoShape 22"/>
          <p:cNvSpPr>
            <a:spLocks noChangeArrowheads="1"/>
          </p:cNvSpPr>
          <p:nvPr/>
        </p:nvSpPr>
        <p:spPr bwMode="auto">
          <a:xfrm>
            <a:off x="838200" y="228600"/>
            <a:ext cx="6067425" cy="53975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rgbClr val="E36C0A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WEATHER ANALYSIS CAPSTONE PROJECT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9" name="Oval 21"/>
          <p:cNvSpPr>
            <a:spLocks noChangeArrowheads="1"/>
          </p:cNvSpPr>
          <p:nvPr/>
        </p:nvSpPr>
        <p:spPr bwMode="auto">
          <a:xfrm>
            <a:off x="0" y="2667000"/>
            <a:ext cx="1323976" cy="976313"/>
          </a:xfrm>
          <a:prstGeom prst="ellipse">
            <a:avLst/>
          </a:prstGeom>
          <a:solidFill>
            <a:srgbClr val="9BBB59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PERSPECTIVE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8" name="AutoShape 20"/>
          <p:cNvSpPr>
            <a:spLocks noChangeArrowheads="1"/>
          </p:cNvSpPr>
          <p:nvPr/>
        </p:nvSpPr>
        <p:spPr bwMode="auto">
          <a:xfrm>
            <a:off x="1828800" y="1143000"/>
            <a:ext cx="1501775" cy="663575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LOCATION ANALYSIS</a:t>
            </a:r>
            <a:endParaRPr kumimoji="0" 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3886200" y="1066800"/>
            <a:ext cx="2292350" cy="739775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HERE THE REGIONAL DIVERSITY AND FLUCTUATION OF DIFFERENT PARAMETERS CAN BE FOUND OUT.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6" name="AutoShape 18"/>
          <p:cNvSpPr>
            <a:spLocks noChangeArrowheads="1"/>
          </p:cNvSpPr>
          <p:nvPr/>
        </p:nvSpPr>
        <p:spPr bwMode="auto">
          <a:xfrm>
            <a:off x="1905000" y="1981201"/>
            <a:ext cx="1365250" cy="838200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HUMIDITY AND WEATHER ANALYSIS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5" name="AutoShape 17"/>
          <p:cNvSpPr>
            <a:spLocks noChangeArrowheads="1"/>
          </p:cNvSpPr>
          <p:nvPr/>
        </p:nvSpPr>
        <p:spPr bwMode="auto">
          <a:xfrm>
            <a:off x="3886200" y="1905000"/>
            <a:ext cx="2149475" cy="962025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THE VARIATION OF HUMIDITY AND WEATHER TYPES CAN BE ANALYSED AND COMPARED WITH OTHER PARAMETERS.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AutoShape 16"/>
          <p:cNvSpPr>
            <a:spLocks noChangeArrowheads="1"/>
          </p:cNvSpPr>
          <p:nvPr/>
        </p:nvSpPr>
        <p:spPr bwMode="auto">
          <a:xfrm>
            <a:off x="1828800" y="3200400"/>
            <a:ext cx="1501775" cy="852487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TEMPERATURE ANALYSIS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3" name="AutoShape 15"/>
          <p:cNvSpPr>
            <a:spLocks noChangeArrowheads="1"/>
          </p:cNvSpPr>
          <p:nvPr/>
        </p:nvSpPr>
        <p:spPr bwMode="auto">
          <a:xfrm>
            <a:off x="3810000" y="3124200"/>
            <a:ext cx="2066925" cy="1016000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THE TEMERATURE CHANGE CAN BE ANALYSED AND COMPARED WITH OTHER PARAMETERS.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2" name="AutoShape 14"/>
          <p:cNvSpPr>
            <a:spLocks noChangeArrowheads="1"/>
          </p:cNvSpPr>
          <p:nvPr/>
        </p:nvSpPr>
        <p:spPr bwMode="auto">
          <a:xfrm>
            <a:off x="1905000" y="4343400"/>
            <a:ext cx="1433513" cy="962025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WIND DIRECTION AND SPEED ANALYSIS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1" name="AutoShape 13"/>
          <p:cNvSpPr>
            <a:spLocks noChangeArrowheads="1"/>
          </p:cNvSpPr>
          <p:nvPr/>
        </p:nvSpPr>
        <p:spPr bwMode="auto">
          <a:xfrm>
            <a:off x="3810000" y="4343400"/>
            <a:ext cx="2128838" cy="962025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THE WIND DIRECTION AND SPEED CAN BE ANALYSED AND COMPARED WITH OTHER PARAMETERS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0" name="AutoShape 12"/>
          <p:cNvSpPr>
            <a:spLocks noChangeArrowheads="1"/>
          </p:cNvSpPr>
          <p:nvPr/>
        </p:nvSpPr>
        <p:spPr bwMode="auto">
          <a:xfrm>
            <a:off x="1981200" y="5589588"/>
            <a:ext cx="1371600" cy="1116012"/>
          </a:xfrm>
          <a:prstGeom prst="roundRect">
            <a:avLst>
              <a:gd name="adj" fmla="val 16667"/>
            </a:avLst>
          </a:prstGeom>
          <a:solidFill>
            <a:srgbClr val="4BACC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GLOBAL COMPARISION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9" name="AutoShape 11"/>
          <p:cNvSpPr>
            <a:spLocks noChangeArrowheads="1"/>
          </p:cNvSpPr>
          <p:nvPr/>
        </p:nvSpPr>
        <p:spPr bwMode="auto">
          <a:xfrm>
            <a:off x="3810000" y="5649913"/>
            <a:ext cx="1905000" cy="979487"/>
          </a:xfrm>
          <a:prstGeom prst="roundRect">
            <a:avLst>
              <a:gd name="adj" fmla="val 16667"/>
            </a:avLst>
          </a:prstGeom>
          <a:solidFill>
            <a:srgbClr val="F79646"/>
          </a:solidFill>
          <a:ln w="38100">
            <a:solidFill>
              <a:srgbClr val="F2F2F2"/>
            </a:solidFill>
            <a:round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WE CAN COMPARE GLOBAL ENVIRONMENTAL PARAMETERS WITH OTHER DEVELOPMENTAL KEY INDICATORS.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AutoShape 10"/>
          <p:cNvSpPr>
            <a:spLocks noChangeShapeType="1"/>
          </p:cNvSpPr>
          <p:nvPr/>
        </p:nvSpPr>
        <p:spPr bwMode="auto">
          <a:xfrm rot="16200000">
            <a:off x="818357" y="1901031"/>
            <a:ext cx="1303338" cy="777875"/>
          </a:xfrm>
          <a:prstGeom prst="curvedConnector3">
            <a:avLst>
              <a:gd name="adj1" fmla="val 49940"/>
            </a:avLst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7" name="AutoShape 9"/>
          <p:cNvSpPr>
            <a:spLocks noChangeShapeType="1"/>
          </p:cNvSpPr>
          <p:nvPr/>
        </p:nvSpPr>
        <p:spPr bwMode="auto">
          <a:xfrm flipV="1">
            <a:off x="1147763" y="2857500"/>
            <a:ext cx="709612" cy="196850"/>
          </a:xfrm>
          <a:prstGeom prst="curvedConnector3">
            <a:avLst>
              <a:gd name="adj1" fmla="val 49889"/>
            </a:avLst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/>
          <p:cNvSpPr>
            <a:spLocks noChangeShapeType="1"/>
          </p:cNvSpPr>
          <p:nvPr/>
        </p:nvSpPr>
        <p:spPr bwMode="auto">
          <a:xfrm>
            <a:off x="1079500" y="3473450"/>
            <a:ext cx="688975" cy="5111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5" name="AutoShape 7"/>
          <p:cNvSpPr>
            <a:spLocks noChangeShapeType="1"/>
          </p:cNvSpPr>
          <p:nvPr/>
        </p:nvSpPr>
        <p:spPr bwMode="auto">
          <a:xfrm rot="16200000" flipH="1">
            <a:off x="676275" y="3868738"/>
            <a:ext cx="1454150" cy="90805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/>
          <p:cNvSpPr>
            <a:spLocks noChangeShapeType="1"/>
          </p:cNvSpPr>
          <p:nvPr/>
        </p:nvSpPr>
        <p:spPr bwMode="auto">
          <a:xfrm rot="16200000" flipH="1">
            <a:off x="-123825" y="4554538"/>
            <a:ext cx="2947987" cy="1208088"/>
          </a:xfrm>
          <a:prstGeom prst="curvedConnector3">
            <a:avLst>
              <a:gd name="adj1" fmla="val 49972"/>
            </a:avLst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3" name="AutoShape 5"/>
          <p:cNvSpPr>
            <a:spLocks noChangeShapeType="1"/>
          </p:cNvSpPr>
          <p:nvPr/>
        </p:nvSpPr>
        <p:spPr bwMode="auto">
          <a:xfrm>
            <a:off x="3324225" y="1222375"/>
            <a:ext cx="415925" cy="6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/>
          <p:cNvSpPr>
            <a:spLocks noChangeShapeType="1"/>
          </p:cNvSpPr>
          <p:nvPr/>
        </p:nvSpPr>
        <p:spPr bwMode="auto">
          <a:xfrm flipV="1">
            <a:off x="3255963" y="2597150"/>
            <a:ext cx="573087" cy="269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1" name="AutoShape 3"/>
          <p:cNvSpPr>
            <a:spLocks noChangeShapeType="1"/>
          </p:cNvSpPr>
          <p:nvPr/>
        </p:nvSpPr>
        <p:spPr bwMode="auto">
          <a:xfrm>
            <a:off x="3324225" y="3984625"/>
            <a:ext cx="58737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0" name="AutoShape 2"/>
          <p:cNvSpPr>
            <a:spLocks noChangeShapeType="1"/>
          </p:cNvSpPr>
          <p:nvPr/>
        </p:nvSpPr>
        <p:spPr bwMode="auto">
          <a:xfrm flipV="1">
            <a:off x="3379788" y="5216525"/>
            <a:ext cx="531812" cy="6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" name="AutoShape 1"/>
          <p:cNvSpPr>
            <a:spLocks noChangeShapeType="1"/>
          </p:cNvSpPr>
          <p:nvPr/>
        </p:nvSpPr>
        <p:spPr bwMode="auto">
          <a:xfrm>
            <a:off x="3324225" y="6850063"/>
            <a:ext cx="723900" cy="63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84" name="Rectangle 36"/>
          <p:cNvSpPr>
            <a:spLocks noChangeArrowheads="1"/>
          </p:cNvSpPr>
          <p:nvPr/>
        </p:nvSpPr>
        <p:spPr bwMode="auto">
          <a:xfrm>
            <a:off x="0" y="3048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Straight Arrow Connector 26"/>
          <p:cNvCxnSpPr>
            <a:stCxn id="2060" idx="3"/>
            <a:endCxn id="2059" idx="1"/>
          </p:cNvCxnSpPr>
          <p:nvPr/>
        </p:nvCxnSpPr>
        <p:spPr>
          <a:xfrm flipV="1">
            <a:off x="3352800" y="6139657"/>
            <a:ext cx="457200" cy="7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7Create a time-series line chart in Power BI to show the overall temperature trends over the entire dataset</a:t>
            </a:r>
            <a:endParaRPr lang="en-US" dirty="0"/>
          </a:p>
        </p:txBody>
      </p:sp>
      <p:pic>
        <p:nvPicPr>
          <p:cNvPr id="3" name="Picture 2" descr="C:\Users\USER\Desktop\eda\POWERBI\Screenshot (79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30572"/>
            <a:ext cx="4267199" cy="459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953000" y="3810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9.How does the wind speed change over the course of a day? Create a radial chart in Power BI to represent this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C:\Users\USER\Desktop\eda\POWERBI\Screenshot (80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600200"/>
            <a:ext cx="3505199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10Create a Power BI chart comparing the temperature variations between two selected cities over a specific timeframe</a:t>
            </a:r>
            <a:endParaRPr lang="en-US" dirty="0"/>
          </a:p>
        </p:txBody>
      </p:sp>
      <p:pic>
        <p:nvPicPr>
          <p:cNvPr id="3" name="Picture 2" descr="C:\Users\USER\Desktop\eda\POWERBI\Screenshot (81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8153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04800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11Can you build a </a:t>
            </a:r>
            <a:r>
              <a:rPr lang="en-US" i="1" u="sng" dirty="0" err="1" smtClean="0"/>
              <a:t>heatmap</a:t>
            </a:r>
            <a:r>
              <a:rPr lang="en-US" i="1" u="sng" dirty="0" smtClean="0"/>
              <a:t> in Power BI to show the temperature ranges for cities across different countries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pic>
        <p:nvPicPr>
          <p:cNvPr id="3" name="Picture 2" descr="C:\Users\USER\Desktop\eda\POWERBI\Screenshot (71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66800"/>
            <a:ext cx="6629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12.Create a bar chart in Power BI to highlight cities with the highest and lowest average temperatures in the dataset</a:t>
            </a:r>
            <a:endParaRPr lang="en-US" dirty="0"/>
          </a:p>
        </p:txBody>
      </p:sp>
      <p:pic>
        <p:nvPicPr>
          <p:cNvPr id="3" name="Picture 2" descr="C:\Users\USER\Desktop\eda\POWERBI\Screenshot (82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3352800" cy="4815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0" y="533400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15Create a Power BI scatter plot to show the relationship between wind speed and air pressure for a specific city.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C:\Users\USER\Desktop\eda\POWERBI\Screenshot (85)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761748"/>
            <a:ext cx="4114800" cy="4334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14.Can you generate a Power BI </a:t>
            </a:r>
            <a:r>
              <a:rPr lang="en-US" i="1" u="sng" dirty="0" err="1" smtClean="0"/>
              <a:t>heatmap</a:t>
            </a:r>
            <a:r>
              <a:rPr lang="en-US" i="1" u="sng" dirty="0" smtClean="0"/>
              <a:t> illustrating the average wind speeds across cities for different months of the year?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C:\Users\USER\Desktop\eda\POWERBI\Screenshot (84)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8077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895600"/>
            <a:ext cx="746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	</a:t>
            </a:r>
            <a:r>
              <a:rPr lang="en-US" sz="4400" dirty="0" smtClean="0">
                <a:solidFill>
                  <a:srgbClr val="0070C0"/>
                </a:solidFill>
              </a:rPr>
              <a:t>THANK YOU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4572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1.Are there any countries with cities located at extreme latitudes, and how might this impact their climate?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15240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Screenshot (8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729"/>
            <a:ext cx="9144000" cy="39725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5334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</a:p>
          <a:p>
            <a:r>
              <a:rPr lang="en-US" i="1" u="sng" dirty="0" smtClean="0"/>
              <a:t>Can you identify any clusters of cities with similar latitude</a:t>
            </a:r>
            <a:endParaRPr lang="en-US" dirty="0" smtClean="0"/>
          </a:p>
          <a:p>
            <a:r>
              <a:rPr lang="en-US" i="1" u="sng" dirty="0" smtClean="0"/>
              <a:t> and longitude values? What factors might explain these clusters?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shot (8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425"/>
            <a:ext cx="9144000" cy="2923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</a:p>
          <a:p>
            <a:r>
              <a:rPr lang="en-US" i="1" u="sng" dirty="0" smtClean="0"/>
              <a:t>Are there any correlations between a city's geographical location</a:t>
            </a:r>
            <a:endParaRPr lang="en-US" dirty="0" smtClean="0"/>
          </a:p>
          <a:p>
            <a:r>
              <a:rPr lang="en-US" i="1" u="sng" dirty="0" smtClean="0"/>
              <a:t> (latitude and longitude) and its weather attributes, such as </a:t>
            </a:r>
            <a:endParaRPr lang="en-US" dirty="0" smtClean="0"/>
          </a:p>
          <a:p>
            <a:r>
              <a:rPr lang="en-US" i="1" u="sng" dirty="0" smtClean="0"/>
              <a:t>temperature or humidity?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7410" name="Picture 2" descr="C:\Users\USER\Desktop\eda\POWERBI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6572250" cy="46239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45720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there a correlation between humidity levels</a:t>
            </a:r>
          </a:p>
          <a:p>
            <a:r>
              <a:rPr lang="en-US" dirty="0" smtClean="0"/>
              <a:t> and air pressure? How might this relationship</a:t>
            </a:r>
          </a:p>
          <a:p>
            <a:r>
              <a:rPr lang="en-US" dirty="0" smtClean="0"/>
              <a:t>affect weather conditions?</a:t>
            </a:r>
          </a:p>
          <a:p>
            <a:endParaRPr 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838201" y="1752600"/>
          <a:ext cx="5795322" cy="3116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Explore the impact of wind direction on temperature for</a:t>
            </a:r>
            <a:endParaRPr lang="en-US" dirty="0" smtClean="0"/>
          </a:p>
          <a:p>
            <a:r>
              <a:rPr lang="en-US" i="1" u="sng" dirty="0" smtClean="0"/>
              <a:t> coastal cities. Are there noticeable patterns?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524000"/>
            <a:ext cx="6629400" cy="3143250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0"/>
            <a:ext cx="554337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1" u="sng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ea typeface="Times New Roman" pitchFamily="18" charset="0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7Are there specific months when cities experience significant temperature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fluctuations? 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What might explain these variations</a:t>
            </a:r>
            <a:r>
              <a:rPr kumimoji="0" lang="en-US" sz="1800" b="0" i="1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?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Untitle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1" y="1295401"/>
            <a:ext cx="6758324" cy="37054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096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/>
              <a:t>8Identify periods of extreme weather events, such as </a:t>
            </a:r>
            <a:endParaRPr lang="en-US" dirty="0" smtClean="0"/>
          </a:p>
          <a:p>
            <a:r>
              <a:rPr lang="en-US" i="1" u="sng" dirty="0" smtClean="0"/>
              <a:t>storms or </a:t>
            </a:r>
            <a:r>
              <a:rPr lang="en-US" i="1" u="sng" dirty="0" err="1" smtClean="0"/>
              <a:t>heatwaves</a:t>
            </a:r>
            <a:r>
              <a:rPr lang="en-US" i="1" u="sng" dirty="0" smtClean="0"/>
              <a:t>, by analyzing the time-based data.</a:t>
            </a:r>
            <a:endParaRPr lang="en-US" dirty="0" smtClean="0"/>
          </a:p>
          <a:p>
            <a:r>
              <a:rPr lang="en-US" i="1" u="sng" dirty="0" smtClean="0"/>
              <a:t>What patterns emerge?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76412"/>
            <a:ext cx="6772275" cy="424338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717</Words>
  <Application>Microsoft Office PowerPoint</Application>
  <PresentationFormat>On-screen Show (4:3)</PresentationFormat>
  <Paragraphs>78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WEATHER ANALYSIS CAPSTONE PROJECT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9</cp:revision>
  <dcterms:created xsi:type="dcterms:W3CDTF">2006-08-16T00:00:00Z</dcterms:created>
  <dcterms:modified xsi:type="dcterms:W3CDTF">2024-02-08T17:35:11Z</dcterms:modified>
</cp:coreProperties>
</file>